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56"/>
  </p:notesMasterIdLst>
  <p:handoutMasterIdLst>
    <p:handoutMasterId r:id="rId57"/>
  </p:handoutMasterIdLst>
  <p:sldIdLst>
    <p:sldId id="350" r:id="rId5"/>
    <p:sldId id="352" r:id="rId6"/>
    <p:sldId id="361" r:id="rId7"/>
    <p:sldId id="365" r:id="rId8"/>
    <p:sldId id="383" r:id="rId9"/>
    <p:sldId id="354" r:id="rId10"/>
    <p:sldId id="388" r:id="rId11"/>
    <p:sldId id="402" r:id="rId12"/>
    <p:sldId id="387" r:id="rId13"/>
    <p:sldId id="366" r:id="rId14"/>
    <p:sldId id="390" r:id="rId15"/>
    <p:sldId id="393" r:id="rId16"/>
    <p:sldId id="394" r:id="rId17"/>
    <p:sldId id="400" r:id="rId18"/>
    <p:sldId id="395" r:id="rId19"/>
    <p:sldId id="396" r:id="rId20"/>
    <p:sldId id="397" r:id="rId21"/>
    <p:sldId id="398" r:id="rId22"/>
    <p:sldId id="399" r:id="rId23"/>
    <p:sldId id="367" r:id="rId24"/>
    <p:sldId id="403" r:id="rId25"/>
    <p:sldId id="384" r:id="rId26"/>
    <p:sldId id="371" r:id="rId27"/>
    <p:sldId id="404" r:id="rId28"/>
    <p:sldId id="373" r:id="rId29"/>
    <p:sldId id="374" r:id="rId30"/>
    <p:sldId id="375" r:id="rId31"/>
    <p:sldId id="376" r:id="rId32"/>
    <p:sldId id="377" r:id="rId33"/>
    <p:sldId id="406" r:id="rId34"/>
    <p:sldId id="408" r:id="rId35"/>
    <p:sldId id="409" r:id="rId36"/>
    <p:sldId id="410" r:id="rId37"/>
    <p:sldId id="413" r:id="rId38"/>
    <p:sldId id="416" r:id="rId39"/>
    <p:sldId id="417" r:id="rId40"/>
    <p:sldId id="407" r:id="rId41"/>
    <p:sldId id="385" r:id="rId42"/>
    <p:sldId id="368" r:id="rId43"/>
    <p:sldId id="370" r:id="rId44"/>
    <p:sldId id="378" r:id="rId45"/>
    <p:sldId id="418" r:id="rId46"/>
    <p:sldId id="421" r:id="rId47"/>
    <p:sldId id="411" r:id="rId48"/>
    <p:sldId id="386" r:id="rId49"/>
    <p:sldId id="419" r:id="rId50"/>
    <p:sldId id="420" r:id="rId51"/>
    <p:sldId id="422" r:id="rId52"/>
    <p:sldId id="412" r:id="rId53"/>
    <p:sldId id="382" r:id="rId54"/>
    <p:sldId id="34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255" y="0"/>
            <a:ext cx="11233211" cy="2207243"/>
          </a:xfrm>
        </p:spPr>
        <p:txBody>
          <a:bodyPr/>
          <a:lstStyle/>
          <a:p>
            <a:pPr algn="ctr"/>
            <a:r>
              <a:rPr lang="en-US" sz="4000" dirty="0" err="1"/>
              <a:t>Projet</a:t>
            </a:r>
            <a:r>
              <a:rPr lang="en-US" sz="4000" dirty="0"/>
              <a:t> 4 : </a:t>
            </a:r>
            <a:r>
              <a:rPr lang="fr-FR" sz="4000" dirty="0"/>
              <a:t>Anticipez les besoins en consommation de bâtiments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203177"/>
          </a:xfrm>
        </p:spPr>
        <p:txBody>
          <a:bodyPr/>
          <a:lstStyle/>
          <a:p>
            <a:r>
              <a:rPr lang="en-US" dirty="0"/>
              <a:t>Oumeima EL GHARBI</a:t>
            </a:r>
          </a:p>
          <a:p>
            <a:r>
              <a:rPr lang="en-US" dirty="0" err="1"/>
              <a:t>OpenClassrooms</a:t>
            </a:r>
            <a:r>
              <a:rPr lang="en-US" dirty="0"/>
              <a:t> – Data Scientist </a:t>
            </a:r>
          </a:p>
          <a:p>
            <a:r>
              <a:rPr lang="en-US" dirty="0" err="1"/>
              <a:t>Soutenance</a:t>
            </a:r>
            <a:r>
              <a:rPr lang="en-US" dirty="0"/>
              <a:t> : 25/09/2022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95348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4E0CF9-42FA-6438-68E1-57F9AB661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3" t="-1323" r="13204"/>
          <a:stretch/>
        </p:blipFill>
        <p:spPr>
          <a:xfrm>
            <a:off x="3464385" y="0"/>
            <a:ext cx="8706042" cy="67736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27" y="1438802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914F38-638F-BD88-8B47-E605EC18F103}"/>
              </a:ext>
            </a:extLst>
          </p:cNvPr>
          <p:cNvSpPr txBox="1">
            <a:spLocks/>
          </p:cNvSpPr>
          <p:nvPr/>
        </p:nvSpPr>
        <p:spPr>
          <a:xfrm>
            <a:off x="317984" y="2289363"/>
            <a:ext cx="37568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Variables peu corrélées aux </a:t>
            </a:r>
            <a:r>
              <a:rPr lang="fr-FR" dirty="0" err="1"/>
              <a:t>targets</a:t>
            </a:r>
            <a:r>
              <a:rPr lang="fr-FR" dirty="0"/>
              <a:t> (</a:t>
            </a:r>
            <a:r>
              <a:rPr lang="fr-FR" dirty="0" err="1"/>
              <a:t>NumberofBuildings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Variables très corrélées entre elles ; ex : </a:t>
            </a:r>
            <a:r>
              <a:rPr lang="fr-FR" dirty="0" err="1"/>
              <a:t>PropertyGFATotal</a:t>
            </a:r>
            <a:r>
              <a:rPr lang="fr-FR" dirty="0"/>
              <a:t> / </a:t>
            </a:r>
            <a:r>
              <a:rPr lang="fr-FR" dirty="0" err="1"/>
              <a:t>PropertyGFAParking</a:t>
            </a:r>
            <a:r>
              <a:rPr lang="fr-FR" dirty="0"/>
              <a:t> / </a:t>
            </a:r>
            <a:r>
              <a:rPr lang="fr-FR" dirty="0" err="1"/>
              <a:t>PropertyGFABuilding</a:t>
            </a:r>
            <a:r>
              <a:rPr lang="fr-FR" dirty="0"/>
              <a:t>(s)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variables redondantes (kWh / </a:t>
            </a:r>
            <a:r>
              <a:rPr lang="fr-FR" dirty="0" err="1"/>
              <a:t>kBtu</a:t>
            </a:r>
            <a:r>
              <a:rPr lang="fr-FR" dirty="0"/>
              <a:t> / </a:t>
            </a:r>
            <a:r>
              <a:rPr lang="fr-FR" dirty="0" err="1"/>
              <a:t>therms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Suppression variables liées aux </a:t>
            </a:r>
            <a:r>
              <a:rPr lang="fr-FR" dirty="0" err="1"/>
              <a:t>targets</a:t>
            </a:r>
            <a:r>
              <a:rPr lang="fr-FR" dirty="0"/>
              <a:t> (</a:t>
            </a:r>
            <a:r>
              <a:rPr lang="fr-FR" dirty="0" err="1"/>
              <a:t>kBtu</a:t>
            </a:r>
            <a:r>
              <a:rPr lang="fr-FR" dirty="0"/>
              <a:t> / </a:t>
            </a:r>
            <a:r>
              <a:rPr lang="fr-FR" dirty="0" err="1"/>
              <a:t>kBtu</a:t>
            </a:r>
            <a:r>
              <a:rPr lang="fr-FR" dirty="0"/>
              <a:t>/</a:t>
            </a:r>
            <a:r>
              <a:rPr lang="fr-FR" dirty="0" err="1"/>
              <a:t>sq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Targets</a:t>
            </a:r>
            <a:r>
              <a:rPr lang="fr-FR" dirty="0"/>
              <a:t> : </a:t>
            </a:r>
            <a:r>
              <a:rPr lang="fr-FR" dirty="0" err="1"/>
              <a:t>Electricity</a:t>
            </a:r>
            <a:r>
              <a:rPr lang="fr-FR" dirty="0"/>
              <a:t>, </a:t>
            </a:r>
            <a:r>
              <a:rPr lang="fr-FR" dirty="0" err="1"/>
              <a:t>NaturalGas</a:t>
            </a:r>
            <a:r>
              <a:rPr lang="fr-FR" dirty="0"/>
              <a:t>, Steam, </a:t>
            </a:r>
            <a:r>
              <a:rPr lang="fr-FR" dirty="0" err="1"/>
              <a:t>TotalEnergy</a:t>
            </a:r>
            <a:r>
              <a:rPr lang="fr-FR" dirty="0"/>
              <a:t>, </a:t>
            </a:r>
            <a:r>
              <a:rPr lang="fr-FR" dirty="0" err="1"/>
              <a:t>TotalGHGEmissions</a:t>
            </a:r>
            <a:r>
              <a:rPr lang="fr-FR" dirty="0"/>
              <a:t> (énergies en </a:t>
            </a:r>
            <a:r>
              <a:rPr lang="fr-FR" dirty="0" err="1"/>
              <a:t>kBtu</a:t>
            </a:r>
            <a:r>
              <a:rPr lang="fr-FR" dirty="0"/>
              <a:t>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8988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1678500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5DE7D2-F771-6180-C392-F6D1B4C3C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11313" r="31439" b="2087"/>
          <a:stretch/>
        </p:blipFill>
        <p:spPr>
          <a:xfrm>
            <a:off x="4433455" y="14730"/>
            <a:ext cx="7758545" cy="684327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552762"/>
            <a:ext cx="434279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veut garder des variables structurelles des bâtiments qui sont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peu corrélées entre elles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et très corrélées aux variables à prédire</a:t>
            </a:r>
          </a:p>
        </p:txBody>
      </p:sp>
    </p:spTree>
    <p:extLst>
      <p:ext uri="{BB962C8B-B14F-4D97-AF65-F5344CB8AC3E}">
        <p14:creationId xmlns:p14="http://schemas.microsoft.com/office/powerpoint/2010/main" val="1662387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1678500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46E49A9-1294-15C8-EFD6-1A68BBD6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9" y="918298"/>
            <a:ext cx="6869837" cy="407037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953487"/>
            <a:ext cx="411197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Les variables à prédire contiennent des valeurs très écartées.</a:t>
            </a:r>
          </a:p>
        </p:txBody>
      </p:sp>
    </p:spTree>
    <p:extLst>
      <p:ext uri="{BB962C8B-B14F-4D97-AF65-F5344CB8AC3E}">
        <p14:creationId xmlns:p14="http://schemas.microsoft.com/office/powerpoint/2010/main" val="2390699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38BAC7F-CBCF-B8A3-2ACA-5153E940C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913" y="0"/>
            <a:ext cx="3951185" cy="366647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635F288-FDCB-EF06-2D39-7F18C6A8A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9" y="2855733"/>
            <a:ext cx="7000480" cy="3881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du taux de CO2 en fonction des variables catégorielles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61564D-2D49-9015-9B40-B094D564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612" y="2936854"/>
            <a:ext cx="2831221" cy="35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49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814D6737-899B-56E3-1AF7-2053339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260" y="18801"/>
            <a:ext cx="3670956" cy="357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FB77F92-418E-85AA-07C2-C9D5175E7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7" y="2681056"/>
            <a:ext cx="6981921" cy="389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 l’énergie totale en fonction des variables catégorielles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B276CF6-61FD-ED74-C3C1-D6EC29708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109" y="3256667"/>
            <a:ext cx="2547891" cy="358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99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E798C8-463A-3052-2ECF-CBDE9C31E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82" y="1534618"/>
            <a:ext cx="9552235" cy="5213928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3550" y="126211"/>
            <a:ext cx="5890466" cy="1408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endParaRPr lang="fr-FR" dirty="0"/>
          </a:p>
          <a:p>
            <a:r>
              <a:rPr lang="fr-FR" dirty="0"/>
              <a:t>Courbes de densité de toutes les variables numériques</a:t>
            </a:r>
          </a:p>
          <a:p>
            <a:r>
              <a:rPr lang="fr-FR" dirty="0"/>
              <a:t>On veut avoir une distribution normale (coefficient de </a:t>
            </a:r>
            <a:r>
              <a:rPr lang="fr-FR" dirty="0" err="1"/>
              <a:t>Skewness</a:t>
            </a:r>
            <a:r>
              <a:rPr lang="fr-FR" dirty="0"/>
              <a:t> &lt; 2)</a:t>
            </a:r>
          </a:p>
        </p:txBody>
      </p:sp>
    </p:spTree>
    <p:extLst>
      <p:ext uri="{BB962C8B-B14F-4D97-AF65-F5344CB8AC3E}">
        <p14:creationId xmlns:p14="http://schemas.microsoft.com/office/powerpoint/2010/main" val="3197732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 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F8B31C-A5D9-687D-8D41-6B96FB4F8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36" y="1450203"/>
            <a:ext cx="10148432" cy="5202137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9CDF4A3-C130-D051-1C69-121EA5A23260}"/>
              </a:ext>
            </a:extLst>
          </p:cNvPr>
          <p:cNvSpPr txBox="1">
            <a:spLocks/>
          </p:cNvSpPr>
          <p:nvPr/>
        </p:nvSpPr>
        <p:spPr>
          <a:xfrm>
            <a:off x="5983550" y="126211"/>
            <a:ext cx="5890466" cy="1408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endParaRPr lang="fr-FR" dirty="0"/>
          </a:p>
          <a:p>
            <a:r>
              <a:rPr lang="fr-FR" dirty="0"/>
              <a:t>Courbes de densité de toutes les variables numériques</a:t>
            </a:r>
          </a:p>
          <a:p>
            <a:r>
              <a:rPr lang="fr-FR" dirty="0"/>
              <a:t>On veut avoir une distribution normale (coefficient de </a:t>
            </a:r>
            <a:r>
              <a:rPr lang="fr-FR" dirty="0" err="1"/>
              <a:t>Skewness</a:t>
            </a:r>
            <a:r>
              <a:rPr lang="fr-FR" dirty="0"/>
              <a:t> &lt; 2)</a:t>
            </a:r>
          </a:p>
        </p:txBody>
      </p:sp>
    </p:spTree>
    <p:extLst>
      <p:ext uri="{BB962C8B-B14F-4D97-AF65-F5344CB8AC3E}">
        <p14:creationId xmlns:p14="http://schemas.microsoft.com/office/powerpoint/2010/main" val="1977870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r>
              <a:rPr lang="fr-FR" dirty="0"/>
              <a:t>Toutes les variables dont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CC8B03-5861-FE42-6C52-D9C854B5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0" y="1278025"/>
            <a:ext cx="7937710" cy="55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6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2E0009A-196A-8F7A-B040-9A9A3B8D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70" y="1278025"/>
            <a:ext cx="7449912" cy="54574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Après transformation logarithmique si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</p:spTree>
    <p:extLst>
      <p:ext uri="{BB962C8B-B14F-4D97-AF65-F5344CB8AC3E}">
        <p14:creationId xmlns:p14="http://schemas.microsoft.com/office/powerpoint/2010/main" val="4209168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des variables à prédire après transformation logarithmique</a:t>
            </a:r>
          </a:p>
          <a:p>
            <a:endParaRPr lang="fr-FR" dirty="0"/>
          </a:p>
          <a:p>
            <a:r>
              <a:rPr lang="fr-FR" dirty="0"/>
              <a:t>Distribution des ratios d’énergie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8E543B-8844-E649-680A-5D325164D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58" y="2039875"/>
            <a:ext cx="6322513" cy="330325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268F1B-66A7-A1AB-ABB9-9CB4E926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29" y="2125745"/>
            <a:ext cx="5929071" cy="32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Problématique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Présentation</a:t>
            </a:r>
            <a:r>
              <a:rPr lang="en-US" dirty="0"/>
              <a:t> du 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533572" cy="205837"/>
          </a:xfrm>
        </p:spPr>
        <p:txBody>
          <a:bodyPr/>
          <a:lstStyle/>
          <a:p>
            <a:r>
              <a:rPr lang="en-US" dirty="0"/>
              <a:t>1. Preprocessing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709" y="2581175"/>
            <a:ext cx="3275873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Nettoyage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engineering energy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7969" y="4522803"/>
            <a:ext cx="2627789" cy="268405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énergies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2043" y="4880521"/>
            <a:ext cx="3484770" cy="197747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Electricité</a:t>
            </a:r>
            <a:r>
              <a:rPr lang="en-US" dirty="0"/>
              <a:t> / Gaz / </a:t>
            </a:r>
            <a:r>
              <a:rPr lang="en-US" dirty="0" err="1"/>
              <a:t>Vapeur</a:t>
            </a:r>
            <a:r>
              <a:rPr lang="en-US" dirty="0"/>
              <a:t> / </a:t>
            </a:r>
            <a:r>
              <a:rPr lang="en-US" dirty="0" err="1"/>
              <a:t>Energie</a:t>
            </a:r>
            <a:r>
              <a:rPr lang="en-US" dirty="0"/>
              <a:t> </a:t>
            </a:r>
            <a:r>
              <a:rPr lang="en-US" dirty="0" err="1"/>
              <a:t>totale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r>
              <a:rPr lang="en-US" dirty="0"/>
              <a:t> / 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432958" cy="205837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26812" y="4625721"/>
            <a:ext cx="2432958" cy="1448572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engineering CO2</a:t>
            </a:r>
          </a:p>
          <a:p>
            <a:pPr marL="285750" indent="-285750">
              <a:buFontTx/>
              <a:buChar char="-"/>
            </a:pPr>
            <a:r>
              <a:rPr lang="en-US" dirty="0"/>
              <a:t>CO2</a:t>
            </a:r>
          </a:p>
          <a:p>
            <a:pPr marL="285750" indent="-285750">
              <a:buFontTx/>
              <a:buChar char="-"/>
            </a:pPr>
            <a:r>
              <a:rPr lang="en-US" dirty="0"/>
              <a:t>CO2 / ENERGY STAR Score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432958" cy="36933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Intêret</a:t>
            </a:r>
            <a:r>
              <a:rPr lang="en-US" dirty="0"/>
              <a:t> de </a:t>
            </a:r>
            <a:r>
              <a:rPr lang="en-US" dirty="0" err="1"/>
              <a:t>l’Enerygy</a:t>
            </a:r>
            <a:r>
              <a:rPr lang="en-US" dirty="0"/>
              <a:t> Star Score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97" y="666000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 Energy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1D7405-7F61-63AD-CF79-0177549F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6" y="1521331"/>
            <a:ext cx="8539486" cy="326890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164400" y="3429000"/>
            <a:ext cx="554207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On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les features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utilisées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en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entrée.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Standardiser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: Moyenne = 0, variance /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écart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-type = 1.</a:t>
            </a: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var(--jp-content-font-family)"/>
              </a:rPr>
              <a:t>Importa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nt pour la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Régression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Ridge : 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l'échelle de la plage des valeurs prises par les différentes variables a un impact sur le résultat de la régression </a:t>
            </a:r>
            <a:r>
              <a:rPr lang="fr-FR" dirty="0" err="1">
                <a:solidFill>
                  <a:srgbClr val="000000"/>
                </a:solidFill>
                <a:latin typeface="var(--jp-content-font-family)"/>
              </a:rPr>
              <a:t>ridge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.</a:t>
            </a:r>
            <a:endParaRPr lang="en-US" dirty="0">
              <a:solidFill>
                <a:srgbClr val="000000"/>
              </a:solidFill>
              <a:latin typeface="var(--jp-content-font-family)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3B38C-1153-E371-FD5B-41F514E0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97574"/>
            <a:ext cx="3771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52" y="816919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 Energy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Encodage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des variables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catégorielles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: One Hot Encoder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3 variables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catégorielles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avec 7 + 13 + 23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modalités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donc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43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nouvelles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colonnes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9D20EF-06F3-7CB9-EF2B-10CEC5C0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844" y="63191"/>
            <a:ext cx="3745545" cy="30903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532B76-89E9-E895-FD3F-93D5F2BF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46" y="3153555"/>
            <a:ext cx="9292343" cy="34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énergies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22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Présentation détaillée de la modélisation / prédiction de l’électricité</a:t>
            </a:r>
          </a:p>
          <a:p>
            <a:pPr marL="285750" indent="-285750">
              <a:buFontTx/>
              <a:buChar char="-"/>
            </a:pPr>
            <a:r>
              <a:rPr lang="fr-FR" dirty="0"/>
              <a:t>Gaz</a:t>
            </a:r>
          </a:p>
          <a:p>
            <a:pPr marL="285750" indent="-285750">
              <a:buFontTx/>
              <a:buChar char="-"/>
            </a:pPr>
            <a:r>
              <a:rPr lang="fr-FR" dirty="0"/>
              <a:t>Vapeur</a:t>
            </a:r>
          </a:p>
          <a:p>
            <a:pPr marL="285750" indent="-285750">
              <a:buFontTx/>
              <a:buChar char="-"/>
            </a:pPr>
            <a:r>
              <a:rPr lang="fr-FR" dirty="0"/>
              <a:t>Energie totale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30E3045-97AF-AE15-45C7-0E7C2AE51FB6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 err="1"/>
              <a:t>Baselines</a:t>
            </a:r>
            <a:endParaRPr lang="fr-FR" dirty="0"/>
          </a:p>
          <a:p>
            <a:pPr>
              <a:buFontTx/>
              <a:buChar char="-"/>
            </a:pPr>
            <a:r>
              <a:rPr lang="fr-FR" dirty="0"/>
              <a:t> Modèles linéaires</a:t>
            </a:r>
          </a:p>
          <a:p>
            <a:pPr>
              <a:buFontTx/>
              <a:buChar char="-"/>
            </a:pPr>
            <a:r>
              <a:rPr lang="fr-FR" dirty="0"/>
              <a:t>Méthodes Ensemblistes</a:t>
            </a:r>
          </a:p>
        </p:txBody>
      </p:sp>
    </p:spTree>
    <p:extLst>
      <p:ext uri="{BB962C8B-B14F-4D97-AF65-F5344CB8AC3E}">
        <p14:creationId xmlns:p14="http://schemas.microsoft.com/office/powerpoint/2010/main" val="1667854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Baseline : Dummy Regressor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Regressor</a:t>
            </a:r>
            <a:r>
              <a:rPr lang="fr-FR" dirty="0"/>
              <a:t> : prédit toujours la moyenne</a:t>
            </a:r>
          </a:p>
          <a:p>
            <a:r>
              <a:rPr lang="fr-FR" dirty="0"/>
              <a:t>R2 score = 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BBDE5F9-505A-1044-BE8F-0E54B5A88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0"/>
          <a:stretch/>
        </p:blipFill>
        <p:spPr>
          <a:xfrm>
            <a:off x="5913691" y="2183848"/>
            <a:ext cx="6142185" cy="43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8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34409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Baseline :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747264-45EC-DFAA-4E7F-4B9076A2D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63"/>
          <a:stretch/>
        </p:blipFill>
        <p:spPr>
          <a:xfrm>
            <a:off x="6042684" y="1606857"/>
            <a:ext cx="6149315" cy="46198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CC6942-7D3D-8A69-3486-D5C9CB2A2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5"/>
          <a:stretch/>
        </p:blipFill>
        <p:spPr>
          <a:xfrm>
            <a:off x="156232" y="2830991"/>
            <a:ext cx="5676398" cy="33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486A375-E274-D6AD-1902-F9FDFB03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98" y="2770097"/>
            <a:ext cx="5565876" cy="40390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" y="749308"/>
            <a:ext cx="8233243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</a:t>
            </a:r>
            <a:r>
              <a:rPr lang="en-US" b="1" dirty="0" err="1"/>
              <a:t>Régression</a:t>
            </a:r>
            <a:r>
              <a:rPr lang="en-US" b="1" dirty="0"/>
              <a:t> Ridge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236293" y="1818184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AF04AF-1185-D61F-F44E-4CC77DDB4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74" y="3108008"/>
            <a:ext cx="4593324" cy="336327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13C00FA-E70C-538E-CE4B-8D8C2DA3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717" y="156358"/>
            <a:ext cx="3788581" cy="262894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79A4D88-9CCA-2838-FD25-73031BD1A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93" y="1707645"/>
            <a:ext cx="33718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7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54852C4-E732-9546-9AAF-1D05FF51B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6" y="3193737"/>
            <a:ext cx="5060271" cy="3505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1" y="27812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LASSO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851E6B4-51FC-05A7-B638-43ECE26FE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36" y="3371227"/>
            <a:ext cx="4492101" cy="320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5B1835-18F7-692D-2600-83726F93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365" y="367517"/>
            <a:ext cx="4424038" cy="28445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6432B28-291E-12B6-2472-71E65B735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68" y="1904331"/>
            <a:ext cx="30956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8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25" y="631295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3)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Elastic 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2469" y="4977078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Hyperparamètres alpha et l1_ratio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25967C-85D5-18E8-E3BF-0FE6080A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25" y="2609853"/>
            <a:ext cx="7625917" cy="206930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8A50B7F-066D-69BB-D4D0-BB7BFB0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1" y="1864965"/>
            <a:ext cx="38766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70" y="681747"/>
            <a:ext cx="10088676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4)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parallèles</a:t>
            </a:r>
            <a:r>
              <a:rPr lang="en-US" b="1" dirty="0"/>
              <a:t> : </a:t>
            </a:r>
            <a:r>
              <a:rPr lang="en-US" b="1" dirty="0" err="1"/>
              <a:t>Forêt</a:t>
            </a:r>
            <a:r>
              <a:rPr lang="en-US" b="1" dirty="0"/>
              <a:t> </a:t>
            </a:r>
            <a:r>
              <a:rPr lang="en-US" b="1" dirty="0" err="1"/>
              <a:t>Aléatoire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36002" y="3711403"/>
            <a:ext cx="4151408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Nombre d’arbres de décision :  </a:t>
            </a:r>
          </a:p>
          <a:p>
            <a:r>
              <a:rPr lang="fr-FR" dirty="0"/>
              <a:t>[10, 50, 100, 300, 500]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308800-37A8-70E1-4D26-8BDB2531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07" y="1650486"/>
            <a:ext cx="7253749" cy="50960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F8EEBF-9A8C-D8C4-316A-F58D3434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32" y="1802428"/>
            <a:ext cx="4989250" cy="162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3" y="886393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5)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séquentielles</a:t>
            </a:r>
            <a:r>
              <a:rPr lang="en-US" b="1" dirty="0"/>
              <a:t> : Gradient Boosting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07869" y="228936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4F3F05-586C-A1A3-073B-084D5E63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915" y="2389013"/>
            <a:ext cx="3454801" cy="9683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9A1A94A-B135-8C82-A9B0-7DAE69997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49" y="3660060"/>
            <a:ext cx="5476665" cy="31979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E106B2-8C4E-3776-A04E-A4AE342A3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87" y="3639742"/>
            <a:ext cx="4491950" cy="303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74263"/>
            <a:ext cx="5468102" cy="4290508"/>
          </a:xfrm>
        </p:spPr>
        <p:txBody>
          <a:bodyPr/>
          <a:lstStyle/>
          <a:p>
            <a:r>
              <a:rPr lang="en-US" b="1" u="sng" dirty="0" err="1"/>
              <a:t>Problématique</a:t>
            </a:r>
            <a:r>
              <a:rPr lang="en-US" dirty="0"/>
              <a:t> :  </a:t>
            </a:r>
          </a:p>
          <a:p>
            <a:r>
              <a:rPr lang="fr-FR" dirty="0"/>
              <a:t>« Votre équipe s’intéresse de près à la consommation et aux émissions des bâtiments non destinés à l’habitation.</a:t>
            </a:r>
          </a:p>
          <a:p>
            <a:r>
              <a:rPr lang="fr-FR" dirty="0"/>
              <a:t>Ces relevés sont coûteux à obtenir, et à partir de ceux déjà réalisés, vous voulez tenter de prédire les émissions de CO2 et la consommation totale d’énergie de bâtiments non destinés à l’habitation pour lesquels elles n’ont pas encore été mesurées.</a:t>
            </a:r>
          </a:p>
          <a:p>
            <a:r>
              <a:rPr lang="fr-FR" dirty="0"/>
              <a:t>Votre prédiction se basera sur les données structurelles des bâtiments (taille et usage des bâtiments, date de construction, situation géographique, ...) »</a:t>
            </a:r>
          </a:p>
          <a:p>
            <a:r>
              <a:rPr lang="fr-FR" dirty="0"/>
              <a:t>Vous cherchez également à évaluer l’intérêt de </a:t>
            </a:r>
            <a:r>
              <a:rPr lang="fr-FR" b="1" dirty="0"/>
              <a:t>l’ENERGY STAR Score</a:t>
            </a:r>
            <a:r>
              <a:rPr lang="fr-FR" dirty="0"/>
              <a:t> pour la prédiction d’émissions, qui est fastidieux à calculer avec l’approche utilisée actuellement par votre équipe. Vous l'intégrerez dans la modélisation et jugerez de son intérêt.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6841169" y="2289363"/>
            <a:ext cx="4572001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/>
              <a:t>Implémentation</a:t>
            </a:r>
            <a:r>
              <a:rPr lang="en-US" dirty="0"/>
              <a:t> :  </a:t>
            </a:r>
          </a:p>
          <a:p>
            <a:r>
              <a:rPr lang="fr-FR" b="1" dirty="0"/>
              <a:t>Cadre</a:t>
            </a:r>
            <a:r>
              <a:rPr lang="fr-FR" dirty="0"/>
              <a:t> : apprentissage supervisé, étiquettes connues.</a:t>
            </a:r>
          </a:p>
          <a:p>
            <a:r>
              <a:rPr lang="fr-FR" dirty="0"/>
              <a:t>Problème de </a:t>
            </a:r>
            <a:r>
              <a:rPr lang="fr-FR" b="1" dirty="0"/>
              <a:t>régression</a:t>
            </a:r>
            <a:r>
              <a:rPr lang="fr-FR" dirty="0"/>
              <a:t> : les étiquettes sont variables numériques</a:t>
            </a:r>
            <a:endParaRPr lang="en-US" dirty="0"/>
          </a:p>
          <a:p>
            <a:r>
              <a:rPr lang="fr-FR" b="1" dirty="0"/>
              <a:t>Modèles linéaires </a:t>
            </a:r>
            <a:r>
              <a:rPr lang="fr-FR" dirty="0"/>
              <a:t>: Régression Linéaire, Régression Ridge, LASSO, </a:t>
            </a:r>
            <a:r>
              <a:rPr lang="fr-FR" dirty="0" err="1"/>
              <a:t>Elastic</a:t>
            </a:r>
            <a:r>
              <a:rPr lang="fr-FR" dirty="0"/>
              <a:t> Net</a:t>
            </a:r>
          </a:p>
          <a:p>
            <a:r>
              <a:rPr lang="fr-FR" b="1" dirty="0"/>
              <a:t>Méthodes ensemblistes </a:t>
            </a:r>
            <a:r>
              <a:rPr lang="fr-FR" dirty="0"/>
              <a:t>: Forêts aléatoires, Gradient </a:t>
            </a:r>
            <a:r>
              <a:rPr lang="fr-FR" dirty="0" err="1"/>
              <a:t>Boosting</a:t>
            </a:r>
            <a:endParaRPr lang="fr-FR" dirty="0"/>
          </a:p>
          <a:p>
            <a:r>
              <a:rPr lang="fr-FR" dirty="0"/>
              <a:t>Optimisation des </a:t>
            </a:r>
            <a:r>
              <a:rPr lang="fr-FR" b="1" dirty="0"/>
              <a:t>hyper-</a:t>
            </a:r>
            <a:r>
              <a:rPr lang="fr-FR" b="1" dirty="0" err="1"/>
              <a:t>paramèteres</a:t>
            </a:r>
            <a:r>
              <a:rPr lang="fr-FR" dirty="0"/>
              <a:t> : </a:t>
            </a:r>
            <a:r>
              <a:rPr lang="fr-FR" dirty="0" err="1"/>
              <a:t>GridSearch</a:t>
            </a:r>
            <a:r>
              <a:rPr lang="fr-FR" dirty="0"/>
              <a:t>, </a:t>
            </a:r>
            <a:r>
              <a:rPr lang="fr-FR" dirty="0" err="1"/>
              <a:t>RandomSearch</a:t>
            </a:r>
            <a:endParaRPr lang="fr-FR" dirty="0"/>
          </a:p>
          <a:p>
            <a:r>
              <a:rPr lang="fr-FR" b="1" dirty="0"/>
              <a:t>Validation Croisée</a:t>
            </a:r>
          </a:p>
          <a:p>
            <a:r>
              <a:rPr lang="fr-FR" b="1" dirty="0"/>
              <a:t>Evaluation</a:t>
            </a:r>
            <a:r>
              <a:rPr lang="fr-FR" dirty="0"/>
              <a:t> : MSE, RMSE, MAE, R2 score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47" y="896819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énergies</a:t>
            </a:r>
            <a:br>
              <a:rPr lang="en-US" b="1" dirty="0"/>
            </a:br>
            <a:r>
              <a:rPr lang="en-US" b="1" dirty="0"/>
              <a:t>5)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séquentielles</a:t>
            </a:r>
            <a:r>
              <a:rPr lang="en-US" b="1" dirty="0"/>
              <a:t> : Gradient Boosting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07869" y="228936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Résultats de tous les modèles testés.</a:t>
            </a:r>
          </a:p>
          <a:p>
            <a:r>
              <a:rPr lang="fr-FR" dirty="0"/>
              <a:t>Validation Croisée avec 5 </a:t>
            </a:r>
            <a:r>
              <a:rPr lang="fr-FR" dirty="0" err="1"/>
              <a:t>folds</a:t>
            </a:r>
            <a:r>
              <a:rPr lang="fr-FR" dirty="0"/>
              <a:t> :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E2B967-678D-8F79-746A-D438DB7B3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72" y="2910863"/>
            <a:ext cx="7214836" cy="36690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51969F7-6C76-35BB-A121-CBBFEFF4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70" y="3762880"/>
            <a:ext cx="3121511" cy="28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705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7C581FB-7189-B6A2-1F8E-AE3BC467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5" y="1551057"/>
            <a:ext cx="6002485" cy="4103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AA57E7-F161-FC36-1D7B-DFB00D52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167" y="2776359"/>
            <a:ext cx="5817833" cy="400816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BD8C77-5FF3-50A3-4859-16EB67670E31}"/>
              </a:ext>
            </a:extLst>
          </p:cNvPr>
          <p:cNvSpPr txBox="1">
            <a:spLocks/>
          </p:cNvSpPr>
          <p:nvPr/>
        </p:nvSpPr>
        <p:spPr>
          <a:xfrm>
            <a:off x="7623904" y="1216993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RMSE</a:t>
            </a:r>
          </a:p>
          <a:p>
            <a:endParaRPr lang="fr-FR" dirty="0"/>
          </a:p>
          <a:p>
            <a:r>
              <a:rPr lang="fr-FR" dirty="0"/>
              <a:t>MAE </a:t>
            </a:r>
          </a:p>
        </p:txBody>
      </p:sp>
    </p:spTree>
    <p:extLst>
      <p:ext uri="{BB962C8B-B14F-4D97-AF65-F5344CB8AC3E}">
        <p14:creationId xmlns:p14="http://schemas.microsoft.com/office/powerpoint/2010/main" val="316655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7155403" y="4561658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R2 score = 1 – RSE :</a:t>
            </a:r>
          </a:p>
          <a:p>
            <a:r>
              <a:rPr lang="fr-FR" dirty="0"/>
              <a:t> corrélation entre les valeurs réelles et les valeurs prédites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11000A-0F9C-90B2-66F6-E143C2F8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3" y="1775945"/>
            <a:ext cx="6071545" cy="42029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A37113-303D-A5E2-3467-A47C41AA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588" y="151088"/>
            <a:ext cx="5783379" cy="41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16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413625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Meilleur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3AA642E-BD50-DB5F-6670-345DE8C68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1750346"/>
            <a:ext cx="7134225" cy="4993354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F8B6806-717D-D4F6-B690-11395C0CC3D8}"/>
              </a:ext>
            </a:extLst>
          </p:cNvPr>
          <p:cNvSpPr txBox="1">
            <a:spLocks/>
          </p:cNvSpPr>
          <p:nvPr/>
        </p:nvSpPr>
        <p:spPr>
          <a:xfrm>
            <a:off x="726267" y="2026912"/>
            <a:ext cx="374720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Temps de prédiction par modèle</a:t>
            </a:r>
          </a:p>
        </p:txBody>
      </p:sp>
    </p:spTree>
    <p:extLst>
      <p:ext uri="{BB962C8B-B14F-4D97-AF65-F5344CB8AC3E}">
        <p14:creationId xmlns:p14="http://schemas.microsoft.com/office/powerpoint/2010/main" val="2642432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Gaz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BC471A-75DA-1AF7-7AF8-26EB71914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7" y="1669002"/>
            <a:ext cx="6032833" cy="421887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33145E2-986C-DAA6-96C6-A4C30DCBD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64" y="262842"/>
            <a:ext cx="5817131" cy="5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03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AA55644-DD10-79AC-AD5B-06A921453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05" y="1283746"/>
            <a:ext cx="6008769" cy="42905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5046E98-9FD3-A524-8404-391958321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13" y="195308"/>
            <a:ext cx="5772918" cy="5428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</a:t>
            </a:r>
            <a:r>
              <a:rPr lang="en-US" b="1" dirty="0" err="1"/>
              <a:t>Vapeur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27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05" y="11338"/>
            <a:ext cx="10711464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Prédiction</a:t>
            </a:r>
            <a:r>
              <a:rPr lang="en-US" b="1" dirty="0"/>
              <a:t> </a:t>
            </a:r>
            <a:r>
              <a:rPr lang="en-US" b="1" dirty="0" err="1"/>
              <a:t>Energie</a:t>
            </a:r>
            <a:r>
              <a:rPr lang="en-US" b="1" dirty="0"/>
              <a:t> </a:t>
            </a:r>
            <a:r>
              <a:rPr lang="en-US" b="1" dirty="0" err="1"/>
              <a:t>Totale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86549" y="4712746"/>
            <a:ext cx="2603487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aaaa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3009BB-D3DF-968E-73CE-DA959D8D1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22" y="1072201"/>
            <a:ext cx="5499733" cy="52600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8C93D69-D337-EEAC-A614-0DF4AE99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05" y="1260630"/>
            <a:ext cx="602560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75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9E13AB33-84E9-F310-319E-BB363C6CD5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93713" y="2350076"/>
            <a:ext cx="2129245" cy="205837"/>
          </a:xfrm>
        </p:spPr>
        <p:txBody>
          <a:bodyPr/>
          <a:lstStyle/>
          <a:p>
            <a:r>
              <a:rPr lang="fr-FR" dirty="0"/>
              <a:t>Log-Gaz Naturel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3098F049-D2AE-9647-4AC5-6DF440DC3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61201" y="2350076"/>
            <a:ext cx="2128157" cy="205837"/>
          </a:xfrm>
        </p:spPr>
        <p:txBody>
          <a:bodyPr/>
          <a:lstStyle/>
          <a:p>
            <a:r>
              <a:rPr lang="fr-FR" dirty="0"/>
              <a:t>Log-Vapeur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8" y="2350077"/>
            <a:ext cx="2133600" cy="205837"/>
          </a:xfrm>
        </p:spPr>
        <p:txBody>
          <a:bodyPr/>
          <a:lstStyle/>
          <a:p>
            <a:r>
              <a:rPr lang="fr-FR" dirty="0"/>
              <a:t>Log-Electricité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1" y="2918605"/>
            <a:ext cx="2133600" cy="369332"/>
          </a:xfrm>
        </p:spPr>
        <p:txBody>
          <a:bodyPr/>
          <a:lstStyle/>
          <a:p>
            <a:r>
              <a:rPr lang="fr-FR" dirty="0"/>
              <a:t>Best model : XGBoost</a:t>
            </a:r>
          </a:p>
        </p:txBody>
      </p:sp>
      <p:sp>
        <p:nvSpPr>
          <p:cNvPr id="5" name="Espace réservé du texte 39">
            <a:extLst>
              <a:ext uri="{FF2B5EF4-FFF2-40B4-BE49-F238E27FC236}">
                <a16:creationId xmlns:a16="http://schemas.microsoft.com/office/drawing/2014/main" id="{2E67573A-F660-CA7F-6FCE-ECA3DD84EBB0}"/>
              </a:ext>
            </a:extLst>
          </p:cNvPr>
          <p:cNvSpPr txBox="1">
            <a:spLocks/>
          </p:cNvSpPr>
          <p:nvPr/>
        </p:nvSpPr>
        <p:spPr>
          <a:xfrm>
            <a:off x="2775381" y="2913623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</a:t>
            </a:r>
            <a:r>
              <a:rPr lang="fr-FR" dirty="0" err="1"/>
              <a:t>Random</a:t>
            </a:r>
            <a:r>
              <a:rPr lang="fr-FR" dirty="0"/>
              <a:t> Forest </a:t>
            </a:r>
            <a:r>
              <a:rPr lang="fr-FR" dirty="0" err="1"/>
              <a:t>Regressor</a:t>
            </a:r>
            <a:endParaRPr lang="fr-FR" dirty="0"/>
          </a:p>
        </p:txBody>
      </p:sp>
      <p:sp>
        <p:nvSpPr>
          <p:cNvPr id="7" name="Espace réservé du texte 39">
            <a:extLst>
              <a:ext uri="{FF2B5EF4-FFF2-40B4-BE49-F238E27FC236}">
                <a16:creationId xmlns:a16="http://schemas.microsoft.com/office/drawing/2014/main" id="{D87854DD-BEDA-8AEE-0DC8-5050CC5411BF}"/>
              </a:ext>
            </a:extLst>
          </p:cNvPr>
          <p:cNvSpPr txBox="1">
            <a:spLocks/>
          </p:cNvSpPr>
          <p:nvPr/>
        </p:nvSpPr>
        <p:spPr>
          <a:xfrm>
            <a:off x="5149421" y="2913623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XGBoost</a:t>
            </a:r>
          </a:p>
        </p:txBody>
      </p:sp>
      <p:sp>
        <p:nvSpPr>
          <p:cNvPr id="8" name="Espace réservé du texte 39">
            <a:extLst>
              <a:ext uri="{FF2B5EF4-FFF2-40B4-BE49-F238E27FC236}">
                <a16:creationId xmlns:a16="http://schemas.microsoft.com/office/drawing/2014/main" id="{B8B43210-4D89-FFCD-5E84-32B2A0F97D45}"/>
              </a:ext>
            </a:extLst>
          </p:cNvPr>
          <p:cNvSpPr txBox="1">
            <a:spLocks/>
          </p:cNvSpPr>
          <p:nvPr/>
        </p:nvSpPr>
        <p:spPr>
          <a:xfrm>
            <a:off x="2979568" y="4429606"/>
            <a:ext cx="2133600" cy="3693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Best model : XGBoost</a:t>
            </a:r>
          </a:p>
        </p:txBody>
      </p:sp>
      <p:sp>
        <p:nvSpPr>
          <p:cNvPr id="9" name="Espace réservé du texte 28">
            <a:extLst>
              <a:ext uri="{FF2B5EF4-FFF2-40B4-BE49-F238E27FC236}">
                <a16:creationId xmlns:a16="http://schemas.microsoft.com/office/drawing/2014/main" id="{7E3C1513-1AB0-0DAA-8430-17EB46EDC4BC}"/>
              </a:ext>
            </a:extLst>
          </p:cNvPr>
          <p:cNvSpPr txBox="1">
            <a:spLocks/>
          </p:cNvSpPr>
          <p:nvPr/>
        </p:nvSpPr>
        <p:spPr>
          <a:xfrm>
            <a:off x="2979568" y="3938028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Log-Energie Totale</a:t>
            </a:r>
          </a:p>
        </p:txBody>
      </p:sp>
    </p:spTree>
    <p:extLst>
      <p:ext uri="{BB962C8B-B14F-4D97-AF65-F5344CB8AC3E}">
        <p14:creationId xmlns:p14="http://schemas.microsoft.com/office/powerpoint/2010/main" val="2469315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05200"/>
            <a:ext cx="6280156" cy="3627020"/>
          </a:xfrm>
        </p:spPr>
        <p:txBody>
          <a:bodyPr>
            <a:normAutofit/>
          </a:bodyPr>
          <a:lstStyle/>
          <a:p>
            <a:r>
              <a:rPr lang="en-US" dirty="0" err="1"/>
              <a:t>Prédire</a:t>
            </a:r>
            <a:r>
              <a:rPr lang="en-US" dirty="0"/>
              <a:t> les </a:t>
            </a:r>
            <a:r>
              <a:rPr lang="en-US" dirty="0" err="1"/>
              <a:t>énergies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CO2 (avec et sans ENERGY STAR Score)</a:t>
            </a:r>
          </a:p>
          <a:p>
            <a:r>
              <a:rPr lang="en-US" dirty="0" err="1"/>
              <a:t>Séparation</a:t>
            </a:r>
            <a:r>
              <a:rPr lang="en-US" dirty="0"/>
              <a:t> train / test set</a:t>
            </a:r>
          </a:p>
          <a:p>
            <a:r>
              <a:rPr lang="en-US" dirty="0" err="1"/>
              <a:t>Standardiser</a:t>
            </a:r>
            <a:r>
              <a:rPr lang="en-US" dirty="0"/>
              <a:t> les features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38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555F79F-47C7-CFE9-63A0-974A4D5C89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0C48168-7CA5-B7B4-A788-6C416A476D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390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77" y="215625"/>
            <a:ext cx="6161479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engineering CO2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448817" y="4781206"/>
            <a:ext cx="352004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Pour chaque énergie : prédiction à l’aide de son meilleur modèle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Standardisation des énergies.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5C14706-6CA4-07D1-876E-BA240C57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14" y="1175450"/>
            <a:ext cx="6043542" cy="341430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396E17-8B21-3F95-4532-C1298445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315" y="79563"/>
            <a:ext cx="5468508" cy="40724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FB4BE79-B47E-38D6-D0D1-092A29883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923" y="3928791"/>
            <a:ext cx="5749077" cy="292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34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5439" cy="2795232"/>
          </a:xfrm>
        </p:spPr>
        <p:txBody>
          <a:bodyPr/>
          <a:lstStyle/>
          <a:p>
            <a:r>
              <a:rPr lang="en-US" b="1" dirty="0"/>
              <a:t>Jeu de </a:t>
            </a:r>
            <a:r>
              <a:rPr lang="en-US" b="1" dirty="0" err="1"/>
              <a:t>données</a:t>
            </a:r>
            <a:r>
              <a:rPr lang="en-US" b="1" dirty="0"/>
              <a:t> :</a:t>
            </a:r>
          </a:p>
          <a:p>
            <a:r>
              <a:rPr lang="en-US" dirty="0"/>
              <a:t> Dataset de la </a:t>
            </a:r>
            <a:r>
              <a:rPr lang="en-US" dirty="0" err="1"/>
              <a:t>ville</a:t>
            </a:r>
            <a:r>
              <a:rPr lang="en-US" dirty="0"/>
              <a:t> de Seattle : 2016_Building_Energy_Benchmarking.csv</a:t>
            </a:r>
          </a:p>
          <a:p>
            <a:r>
              <a:rPr lang="en-US" dirty="0"/>
              <a:t>3376 </a:t>
            </a:r>
            <a:r>
              <a:rPr lang="en-US" dirty="0" err="1"/>
              <a:t>bâtiments</a:t>
            </a:r>
            <a:r>
              <a:rPr lang="en-US" dirty="0"/>
              <a:t> (</a:t>
            </a:r>
            <a:r>
              <a:rPr lang="en-US" dirty="0" err="1"/>
              <a:t>uniques</a:t>
            </a:r>
            <a:r>
              <a:rPr lang="en-US" dirty="0"/>
              <a:t>), 46 </a:t>
            </a:r>
            <a:r>
              <a:rPr lang="en-US" dirty="0" err="1"/>
              <a:t>colonnes</a:t>
            </a:r>
            <a:r>
              <a:rPr lang="en-US" dirty="0"/>
              <a:t> / features.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DD106F-2B98-F9EC-9A5E-69194E52A44F}"/>
              </a:ext>
            </a:extLst>
          </p:cNvPr>
          <p:cNvSpPr txBox="1">
            <a:spLocks/>
          </p:cNvSpPr>
          <p:nvPr/>
        </p:nvSpPr>
        <p:spPr>
          <a:xfrm>
            <a:off x="5641388" y="2289362"/>
            <a:ext cx="5075439" cy="3594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Stratégie</a:t>
            </a:r>
            <a:r>
              <a:rPr lang="en-US" b="1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Prédire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des </a:t>
            </a:r>
            <a:r>
              <a:rPr lang="en-US" dirty="0" err="1"/>
              <a:t>caractéristiques</a:t>
            </a:r>
            <a:r>
              <a:rPr lang="en-US" dirty="0"/>
              <a:t> des </a:t>
            </a:r>
            <a:r>
              <a:rPr lang="en-US" dirty="0" err="1"/>
              <a:t>bâtiments</a:t>
            </a:r>
            <a:r>
              <a:rPr lang="en-US" dirty="0"/>
              <a:t> </a:t>
            </a:r>
            <a:r>
              <a:rPr lang="en-US" dirty="0" err="1"/>
              <a:t>leurs</a:t>
            </a:r>
            <a:r>
              <a:rPr lang="en-US" dirty="0"/>
              <a:t> consummations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énergie</a:t>
            </a:r>
            <a:r>
              <a:rPr lang="en-US" dirty="0"/>
              <a:t> (</a:t>
            </a:r>
            <a:r>
              <a:rPr lang="en-US" dirty="0" err="1"/>
              <a:t>électricité</a:t>
            </a:r>
            <a:r>
              <a:rPr lang="en-US" dirty="0"/>
              <a:t>, </a:t>
            </a:r>
            <a:r>
              <a:rPr lang="en-US" dirty="0" err="1"/>
              <a:t>gaz</a:t>
            </a:r>
            <a:r>
              <a:rPr lang="en-US" dirty="0"/>
              <a:t>, </a:t>
            </a:r>
            <a:r>
              <a:rPr lang="en-US" dirty="0" err="1"/>
              <a:t>vapeur</a:t>
            </a:r>
            <a:r>
              <a:rPr lang="en-US" dirty="0"/>
              <a:t> et </a:t>
            </a:r>
            <a:r>
              <a:rPr lang="en-US" dirty="0" err="1"/>
              <a:t>énergie</a:t>
            </a:r>
            <a:r>
              <a:rPr lang="en-US" dirty="0"/>
              <a:t> </a:t>
            </a:r>
            <a:r>
              <a:rPr lang="en-US" dirty="0" err="1"/>
              <a:t>totale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l’aide</a:t>
            </a:r>
            <a:r>
              <a:rPr lang="en-US" dirty="0"/>
              <a:t> de </a:t>
            </a:r>
            <a:r>
              <a:rPr lang="en-US" dirty="0" err="1"/>
              <a:t>ces</a:t>
            </a:r>
            <a:r>
              <a:rPr lang="en-US" dirty="0"/>
              <a:t> predictions, on </a:t>
            </a:r>
            <a:r>
              <a:rPr lang="en-US" dirty="0" err="1"/>
              <a:t>prédit</a:t>
            </a:r>
            <a:r>
              <a:rPr lang="en-US" dirty="0"/>
              <a:t> le </a:t>
            </a:r>
            <a:r>
              <a:rPr lang="en-US" dirty="0" err="1"/>
              <a:t>taux</a:t>
            </a:r>
            <a:r>
              <a:rPr lang="en-US" dirty="0"/>
              <a:t> de CO2 </a:t>
            </a:r>
            <a:r>
              <a:rPr lang="en-US" dirty="0" err="1"/>
              <a:t>émis</a:t>
            </a:r>
            <a:r>
              <a:rPr lang="en-US" dirty="0"/>
              <a:t> par </a:t>
            </a: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bâtiments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On </a:t>
            </a:r>
            <a:r>
              <a:rPr lang="en-US" dirty="0" err="1"/>
              <a:t>prédit</a:t>
            </a:r>
            <a:r>
              <a:rPr lang="en-US" dirty="0"/>
              <a:t> à nouveau le CO2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ajoutant</a:t>
            </a:r>
            <a:r>
              <a:rPr lang="en-US" dirty="0"/>
              <a:t> la variable ENERGY STAR Score : observation de son </a:t>
            </a:r>
            <a:r>
              <a:rPr lang="en-US" dirty="0" err="1"/>
              <a:t>effet</a:t>
            </a:r>
            <a:r>
              <a:rPr lang="en-US" dirty="0"/>
              <a:t> sur les predictions.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6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99" y="155485"/>
            <a:ext cx="8597227" cy="9516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Feature engineering C02_EnergyStarScore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15C64A-3146-982A-0AC8-C9D8298BB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"/>
          <a:stretch/>
        </p:blipFill>
        <p:spPr>
          <a:xfrm>
            <a:off x="6096000" y="0"/>
            <a:ext cx="5988014" cy="33533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02EC2D6-C492-DEFC-64D2-48D409CE2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34" y="3141484"/>
            <a:ext cx="7063059" cy="3085221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27A6D0-DC33-950C-0361-68139F8E7C32}"/>
              </a:ext>
            </a:extLst>
          </p:cNvPr>
          <p:cNvSpPr txBox="1">
            <a:spLocks/>
          </p:cNvSpPr>
          <p:nvPr/>
        </p:nvSpPr>
        <p:spPr>
          <a:xfrm>
            <a:off x="421134" y="1283746"/>
            <a:ext cx="352004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Pour chaque énergie : prédiction à l’aide de son meilleur modèle</a:t>
            </a:r>
          </a:p>
          <a:p>
            <a:pPr marL="285750" indent="-285750">
              <a:buFontTx/>
              <a:buChar char="-"/>
            </a:pPr>
            <a:r>
              <a:rPr lang="fr-FR" dirty="0"/>
              <a:t>Standardisation des énergies.</a:t>
            </a:r>
          </a:p>
        </p:txBody>
      </p:sp>
    </p:spTree>
    <p:extLst>
      <p:ext uri="{BB962C8B-B14F-4D97-AF65-F5344CB8AC3E}">
        <p14:creationId xmlns:p14="http://schemas.microsoft.com/office/powerpoint/2010/main" val="4210155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14" y="759862"/>
            <a:ext cx="8109474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  <a:br>
              <a:rPr lang="en-US" b="1" dirty="0"/>
            </a:br>
            <a:r>
              <a:rPr lang="en-US" b="1" dirty="0"/>
              <a:t>Baseline  : Dummy </a:t>
            </a:r>
            <a:br>
              <a:rPr lang="en-US" b="1" dirty="0"/>
            </a:br>
            <a:r>
              <a:rPr lang="en-US" b="1" dirty="0"/>
              <a:t>et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DC273A-63FF-8AFC-139F-79AC37639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81" y="119468"/>
            <a:ext cx="4503705" cy="3084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DA1439-0193-150A-1AF3-BA170575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461" y="3429000"/>
            <a:ext cx="4106231" cy="320428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F32087C-47F3-1351-5940-17100879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475" y="3779287"/>
            <a:ext cx="4702300" cy="28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0D4C69-CBA7-219C-CE78-13D4ECD0B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5" y="1296140"/>
            <a:ext cx="6473650" cy="45288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F45056-1081-1CDE-A0DE-98A02CC14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785" y="117630"/>
            <a:ext cx="5355803" cy="51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8" y="1641293"/>
            <a:ext cx="37931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Erreur de prédiction avec la Régression Ridge (meilleur modèle pour prédire le CO2)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21408A-B27D-50BA-FF45-A9D07BD1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32" y="0"/>
            <a:ext cx="605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2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8" y="2350077"/>
            <a:ext cx="2133600" cy="205837"/>
          </a:xfrm>
        </p:spPr>
        <p:txBody>
          <a:bodyPr/>
          <a:lstStyle/>
          <a:p>
            <a:r>
              <a:rPr lang="fr-FR" dirty="0"/>
              <a:t>Log-CO2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4366" y="2891383"/>
            <a:ext cx="5634732" cy="1227267"/>
          </a:xfrm>
        </p:spPr>
        <p:txBody>
          <a:bodyPr/>
          <a:lstStyle/>
          <a:p>
            <a:r>
              <a:rPr lang="fr-FR" dirty="0"/>
              <a:t>Best model : Régression Ridge</a:t>
            </a:r>
          </a:p>
          <a:p>
            <a:endParaRPr lang="fr-FR" dirty="0"/>
          </a:p>
          <a:p>
            <a:r>
              <a:rPr lang="fr-FR" sz="1600" b="1" dirty="0"/>
              <a:t>Bonnes prédictions pour le Log-CO2 mais perte en précision lorsque l’on convertit la prédiction en sa valeur réelle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A40194-9133-07C6-7234-19D11151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9B0DB-00A6-B262-0EDD-68729C6E4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344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879063"/>
            <a:ext cx="10408273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 / ENERGY STAR Score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45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4685D2-9DCD-358C-25E3-16234FBAD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96622B15-8A12-BB7E-A1A8-23A217FA6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B22F095-6C14-6467-F12B-E1CD025376D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6A5C79-92E5-5554-4F50-1A9E3E9E434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82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920193"/>
            <a:ext cx="7549663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br>
              <a:rPr lang="en-US" b="1" dirty="0"/>
            </a:br>
            <a:r>
              <a:rPr lang="en-US" b="1" dirty="0"/>
              <a:t>Baseline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Baseline similaire aux prédictions de CO2 sans Energy Star Score</a:t>
            </a:r>
          </a:p>
          <a:p>
            <a:r>
              <a:rPr lang="fr-FR" dirty="0"/>
              <a:t>Diminution du R2 score de la Régression Linéaire de 0.01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A8BFB3-A9AD-DD0F-07E5-84FD6A90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099" y="230992"/>
            <a:ext cx="4307593" cy="29915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4D76709-60D2-2E2A-2E93-B559423B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350" y="3545993"/>
            <a:ext cx="4018903" cy="30338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D89E7E-D2F5-96B5-89EA-6ED30C0C5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98" y="3545993"/>
            <a:ext cx="5486227" cy="27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92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013" y="52910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AA3CF0-CA91-0897-BEB9-EB6D590E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2" y="1359191"/>
            <a:ext cx="6412553" cy="461836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969379-69C4-1C73-F4B7-911179411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292" y="1179177"/>
            <a:ext cx="4968180" cy="479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8" y="1641293"/>
            <a:ext cx="37931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Erreur de prédiction avec la Régression Ridge (meilleur modèle pour prédire le CO2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0E9278B-B8DF-B763-B910-CEFCCF76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357" y="1107104"/>
            <a:ext cx="5465785" cy="57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3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5967" y="2350077"/>
            <a:ext cx="3468857" cy="205837"/>
          </a:xfrm>
        </p:spPr>
        <p:txBody>
          <a:bodyPr/>
          <a:lstStyle/>
          <a:p>
            <a:r>
              <a:rPr lang="fr-FR" dirty="0"/>
              <a:t>Log-CO2 avec ENERGY STAR Score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5967" y="2756501"/>
            <a:ext cx="7143937" cy="2294893"/>
          </a:xfrm>
        </p:spPr>
        <p:txBody>
          <a:bodyPr/>
          <a:lstStyle/>
          <a:p>
            <a:r>
              <a:rPr lang="fr-FR" dirty="0"/>
              <a:t>Best model : Régression Ridge</a:t>
            </a:r>
          </a:p>
          <a:p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 err="1"/>
              <a:t>Intérêt</a:t>
            </a:r>
            <a:r>
              <a:rPr lang="en-US" sz="1800" b="1" dirty="0"/>
              <a:t> de </a:t>
            </a:r>
            <a:r>
              <a:rPr lang="en-US" sz="1800" b="1" dirty="0" err="1"/>
              <a:t>l’ENERGY</a:t>
            </a:r>
            <a:r>
              <a:rPr lang="en-US" sz="1800" b="1" dirty="0"/>
              <a:t> STAR Score</a:t>
            </a:r>
          </a:p>
          <a:p>
            <a:r>
              <a:rPr lang="fr-FR" dirty="0"/>
              <a:t>R2 score avec CV = 0.79 avec ENERGY STAR Score contre R2 = 0.76 sans.</a:t>
            </a:r>
          </a:p>
          <a:p>
            <a:r>
              <a:rPr lang="fr-FR" dirty="0"/>
              <a:t>Le calcul de l’ENERGY STAR Score est fastidieux : donc peu intéressant pour améliorer les prédictions de CO2.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A40194-9133-07C6-7234-19D11151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9B0DB-00A6-B262-0EDD-68729C6E4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2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0" y="506201"/>
            <a:ext cx="7194556" cy="610863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312880"/>
            <a:ext cx="4827178" cy="1773866"/>
          </a:xfrm>
        </p:spPr>
        <p:txBody>
          <a:bodyPr>
            <a:normAutofit/>
          </a:bodyPr>
          <a:lstStyle/>
          <a:p>
            <a:r>
              <a:rPr lang="en-US" dirty="0" err="1"/>
              <a:t>Nettoyage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C81371-E394-F766-D815-A001B3750E7C}"/>
              </a:ext>
            </a:extLst>
          </p:cNvPr>
          <p:cNvSpPr txBox="1"/>
          <p:nvPr/>
        </p:nvSpPr>
        <p:spPr>
          <a:xfrm>
            <a:off x="6795243" y="2466603"/>
            <a:ext cx="54406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Choix des variables pour la modélisation avec matrice de corrélation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Transformation Logarithmique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Sélection des variables pour la modélisation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Standardisation des variables numériques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Encodage des variables catégorielles en valeurs binaires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EDDF8D-36E7-C04E-47C0-4AC61B54A138}"/>
              </a:ext>
            </a:extLst>
          </p:cNvPr>
          <p:cNvSpPr txBox="1"/>
          <p:nvPr/>
        </p:nvSpPr>
        <p:spPr>
          <a:xfrm>
            <a:off x="384500" y="2372965"/>
            <a:ext cx="641074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colonnes pas utiles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non conformes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Imputation des colonnes </a:t>
            </a:r>
            <a:r>
              <a:rPr lang="fr-FR" dirty="0" err="1">
                <a:solidFill>
                  <a:schemeClr val="bg1"/>
                </a:solidFill>
              </a:rPr>
              <a:t>PropertyUseType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bâtiments avec des valeurs manquantes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Catégorisation des variables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des chaînes de caractères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Traitement de la variable « </a:t>
            </a:r>
            <a:r>
              <a:rPr lang="fr-FR" dirty="0" err="1">
                <a:solidFill>
                  <a:schemeClr val="bg1"/>
                </a:solidFill>
              </a:rPr>
              <a:t>Neighborhood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 </a:t>
            </a:r>
            <a:r>
              <a:rPr lang="fr-FR" dirty="0" err="1">
                <a:solidFill>
                  <a:schemeClr val="bg1"/>
                </a:solidFill>
              </a:rPr>
              <a:t>BuildingType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ayant des valeurs énergétiques négatives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Vérification de </a:t>
            </a:r>
            <a:r>
              <a:rPr lang="fr-FR" dirty="0" err="1">
                <a:solidFill>
                  <a:schemeClr val="bg1"/>
                </a:solidFill>
              </a:rPr>
              <a:t>PropertyGFATotal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Calcul de l’Energie Totale = Electricité + Gas + Vapeur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Calcul des ratios d’énergies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54388-5525-93D2-9A3B-11B958C3410F}"/>
              </a:ext>
            </a:extLst>
          </p:cNvPr>
          <p:cNvSpPr txBox="1">
            <a:spLocks/>
          </p:cNvSpPr>
          <p:nvPr/>
        </p:nvSpPr>
        <p:spPr>
          <a:xfrm>
            <a:off x="6393272" y="1046944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</a:t>
            </a:r>
          </a:p>
          <a:p>
            <a:r>
              <a:rPr lang="en-US" dirty="0"/>
              <a:t>Feature engineering energy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39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4" y="2437775"/>
            <a:ext cx="75322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Intérêt</a:t>
            </a:r>
            <a:r>
              <a:rPr lang="en-US" dirty="0"/>
              <a:t> de </a:t>
            </a:r>
            <a:r>
              <a:rPr lang="en-US" dirty="0" err="1"/>
              <a:t>l’ENERGY</a:t>
            </a:r>
            <a:r>
              <a:rPr lang="en-US" dirty="0"/>
              <a:t> STAR Score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9E13AB33-84E9-F310-319E-BB363C6CD5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3098F049-D2AE-9647-4AC5-6DF440DC32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34DF82D1-95EA-D758-CBD3-8731A599D7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931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EF54AA0-5C70-671B-8AB4-0AB42492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B09A0B-A923-5653-A557-E96B960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432AFE-8C9F-19F6-6969-EEE3A5F9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312" y="2032985"/>
            <a:ext cx="7202688" cy="44230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9BA29F4-49B9-0471-8F6D-215F9ADC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4" y="2032985"/>
            <a:ext cx="4814829" cy="45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405709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Bâtiments non conformes dont 32 </a:t>
            </a:r>
            <a:r>
              <a:rPr lang="fr-FR" dirty="0" err="1"/>
              <a:t>outliers</a:t>
            </a:r>
            <a:r>
              <a:rPr lang="fr-FR" dirty="0"/>
              <a:t> : suppression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C6A6A1-68DF-6FD4-D9DA-6503ECAE6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99" y="2077383"/>
            <a:ext cx="6965138" cy="459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BA30FCE-38C8-76EC-6BDD-A5C99CAF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87" y="879063"/>
            <a:ext cx="7315946" cy="572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366647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Valeurs énergétiques négatives : valeurs aberrantes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Grand ordre de grandeur pour les variables énergétiques</a:t>
            </a:r>
          </a:p>
        </p:txBody>
      </p:sp>
    </p:spTree>
    <p:extLst>
      <p:ext uri="{BB962C8B-B14F-4D97-AF65-F5344CB8AC3E}">
        <p14:creationId xmlns:p14="http://schemas.microsoft.com/office/powerpoint/2010/main" val="275950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Imputation des variables Second / </a:t>
            </a:r>
            <a:r>
              <a:rPr lang="fr-FR" dirty="0" err="1"/>
              <a:t>ThirdLargestPropertyUseType</a:t>
            </a:r>
            <a:r>
              <a:rPr lang="fr-FR" dirty="0"/>
              <a:t>(GFA)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122EC0-03C2-87DD-B209-8CE8D9A21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" y="2603461"/>
            <a:ext cx="5764009" cy="36232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9A5BF15-66A2-C88B-7376-10FEDEAE9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48" y="2462705"/>
            <a:ext cx="5795097" cy="3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734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884</TotalTime>
  <Words>1365</Words>
  <Application>Microsoft Office PowerPoint</Application>
  <PresentationFormat>Grand écran</PresentationFormat>
  <Paragraphs>260</Paragraphs>
  <Slides>51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Franklin Gothic Book</vt:lpstr>
      <vt:lpstr>Franklin Gothic Demi</vt:lpstr>
      <vt:lpstr>var(--jp-content-font-family)</vt:lpstr>
      <vt:lpstr>Wingdings</vt:lpstr>
      <vt:lpstr>Theme1</vt:lpstr>
      <vt:lpstr>Projet 4 : Anticipez les besoins en consommation de bâtiments</vt:lpstr>
      <vt:lpstr>Plan</vt:lpstr>
      <vt:lpstr>Introduction</vt:lpstr>
      <vt:lpstr>Introduction</vt:lpstr>
      <vt:lpstr>Preprocessing</vt:lpstr>
      <vt:lpstr>Preprocessing 1) Nettoyage</vt:lpstr>
      <vt:lpstr>Preprocessing 1) Nettoyage</vt:lpstr>
      <vt:lpstr>Preprocessing 1) Nettoyage</vt:lpstr>
      <vt:lpstr>Preprocessing 1) Nettoyage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 2) Analyse exploratoire</vt:lpstr>
      <vt:lpstr>Preprocessing 2) Analyse exploratoire</vt:lpstr>
      <vt:lpstr>Preprocessing 2) Analyse exploratoire</vt:lpstr>
      <vt:lpstr>Preprocessing 2) Analyse exploratoire</vt:lpstr>
      <vt:lpstr>Preprocessing 3) Feature Engineering Energy</vt:lpstr>
      <vt:lpstr>Preprocessing 3) Feature Engineering Energy</vt:lpstr>
      <vt:lpstr>Modélisation énergies</vt:lpstr>
      <vt:lpstr>Modélisation énergies Baseline : Dummy Regressor</vt:lpstr>
      <vt:lpstr>Modélisation énergies Baseline : Régression linéaire</vt:lpstr>
      <vt:lpstr>Modélisation énergies 1) Modèle linéaire : Régression Ridge </vt:lpstr>
      <vt:lpstr>Modélisation énergies 2) Modèle linéaire : LASSO</vt:lpstr>
      <vt:lpstr>Modélisation énergies 3) Modèle linéaire : Elastic Net</vt:lpstr>
      <vt:lpstr>   Modélisation énergies 4) Méthodes ensemblistes  Méthodes parallèles : Forêt Aléatoire</vt:lpstr>
      <vt:lpstr>   Modélisation énergies 5) Méthodes ensemblistes  Méthodes séquentielles : Gradient Boosting</vt:lpstr>
      <vt:lpstr>   Modélisation énergies 5) Méthodes ensemblistes  Méthodes séquentielles : Gradient Boosting</vt:lpstr>
      <vt:lpstr>   Choix Meilleur estimateur</vt:lpstr>
      <vt:lpstr>   Choix Meilleur estimateur</vt:lpstr>
      <vt:lpstr>   Choix Meilleur estimateur</vt:lpstr>
      <vt:lpstr>Prédiction Gaz</vt:lpstr>
      <vt:lpstr>Prédiction Vapeur</vt:lpstr>
      <vt:lpstr>Prédiction Energie Totale</vt:lpstr>
      <vt:lpstr>Conclusion</vt:lpstr>
      <vt:lpstr>Modélisation CO2</vt:lpstr>
      <vt:lpstr>Feature engineering CO2 </vt:lpstr>
      <vt:lpstr>Feature engineering C02_EnergyStarScore</vt:lpstr>
      <vt:lpstr>Modélisation CO2 Baseline  : Dummy  et Régression Linéaire</vt:lpstr>
      <vt:lpstr>Modélisation CO2</vt:lpstr>
      <vt:lpstr>Modélisation CO2</vt:lpstr>
      <vt:lpstr>Conclusion</vt:lpstr>
      <vt:lpstr>Modélisation CO2 / ENERGY STAR Score</vt:lpstr>
      <vt:lpstr>Modélisation ENERGY STAR Score Baseline </vt:lpstr>
      <vt:lpstr>Modélisation ENERGY STAR Score</vt:lpstr>
      <vt:lpstr>Modélisation ENERGY STAR Score</vt:lpstr>
      <vt:lpstr>Conclusion</vt:lpstr>
      <vt:lpstr>Conclusion  Intérêt de l’ENERGY STAR Score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 : Anticipez les besoins en consommation de bâtiments</dc:title>
  <dc:creator>Oumeima El Gharbi</dc:creator>
  <cp:lastModifiedBy>Oumeima El Gharbi</cp:lastModifiedBy>
  <cp:revision>29</cp:revision>
  <dcterms:created xsi:type="dcterms:W3CDTF">2022-09-20T12:11:58Z</dcterms:created>
  <dcterms:modified xsi:type="dcterms:W3CDTF">2022-09-25T15:25:48Z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